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337" r:id="rId4"/>
    <p:sldId id="338" r:id="rId5"/>
    <p:sldId id="339" r:id="rId6"/>
    <p:sldId id="340" r:id="rId7"/>
    <p:sldId id="341" r:id="rId8"/>
    <p:sldId id="342" r:id="rId9"/>
    <p:sldId id="336" r:id="rId10"/>
    <p:sldId id="343" r:id="rId11"/>
  </p:sldIdLst>
  <p:sldSz cx="9144000" cy="6858000" type="screen4x3"/>
  <p:notesSz cx="6858000" cy="9144000"/>
  <p:defaultTextStyle>
    <a:defPPr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1B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5969" autoAdjust="0"/>
  </p:normalViewPr>
  <p:slideViewPr>
    <p:cSldViewPr snapToGrid="0" snapToObjects="1">
      <p:cViewPr varScale="1">
        <p:scale>
          <a:sx n="84" d="100"/>
          <a:sy n="84" d="100"/>
        </p:scale>
        <p:origin x="-145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5AA039-F972-2D4D-97AE-3BC49326C613}" type="datetimeFigureOut">
              <a:rPr lang="ru-RU" smtClean="0"/>
              <a:pPr/>
              <a:t>03.09.2020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655E50-AD37-9348-804F-2BC156D521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857769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655E50-AD37-9348-804F-2BC156D5218C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014637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655E50-AD37-9348-804F-2BC156D5218C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014637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3BC17-3DDE-9A42-9832-59007DBD1D09}" type="datetimeFigureOut">
              <a:rPr lang="ru-RU" smtClean="0"/>
              <a:pPr/>
              <a:t>03.09.2020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76AA-0FC5-F34C-8F04-4F5267691C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44121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3BC17-3DDE-9A42-9832-59007DBD1D09}" type="datetimeFigureOut">
              <a:rPr lang="ru-RU" smtClean="0"/>
              <a:pPr/>
              <a:t>03.09.2020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76AA-0FC5-F34C-8F04-4F5267691C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03925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3BC17-3DDE-9A42-9832-59007DBD1D09}" type="datetimeFigureOut">
              <a:rPr lang="ru-RU" smtClean="0"/>
              <a:pPr/>
              <a:t>03.09.2020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76AA-0FC5-F34C-8F04-4F5267691C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87926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3BC17-3DDE-9A42-9832-59007DBD1D09}" type="datetimeFigureOut">
              <a:rPr lang="ru-RU" smtClean="0"/>
              <a:pPr/>
              <a:t>03.09.2020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76AA-0FC5-F34C-8F04-4F5267691C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07389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3BC17-3DDE-9A42-9832-59007DBD1D09}" type="datetimeFigureOut">
              <a:rPr lang="ru-RU" smtClean="0"/>
              <a:pPr/>
              <a:t>03.09.2020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76AA-0FC5-F34C-8F04-4F5267691C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28610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3BC17-3DDE-9A42-9832-59007DBD1D09}" type="datetimeFigureOut">
              <a:rPr lang="ru-RU" smtClean="0"/>
              <a:pPr/>
              <a:t>03.09.2020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76AA-0FC5-F34C-8F04-4F5267691C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84342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3BC17-3DDE-9A42-9832-59007DBD1D09}" type="datetimeFigureOut">
              <a:rPr lang="ru-RU" smtClean="0"/>
              <a:pPr/>
              <a:t>03.09.2020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76AA-0FC5-F34C-8F04-4F5267691C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18521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3BC17-3DDE-9A42-9832-59007DBD1D09}" type="datetimeFigureOut">
              <a:rPr lang="ru-RU" smtClean="0"/>
              <a:pPr/>
              <a:t>03.09.2020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76AA-0FC5-F34C-8F04-4F5267691C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3712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3BC17-3DDE-9A42-9832-59007DBD1D09}" type="datetimeFigureOut">
              <a:rPr lang="ru-RU" smtClean="0"/>
              <a:pPr/>
              <a:t>03.09.2020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76AA-0FC5-F34C-8F04-4F5267691C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40824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3BC17-3DDE-9A42-9832-59007DBD1D09}" type="datetimeFigureOut">
              <a:rPr lang="ru-RU" smtClean="0"/>
              <a:pPr/>
              <a:t>03.09.2020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76AA-0FC5-F34C-8F04-4F5267691C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03843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3BC17-3DDE-9A42-9832-59007DBD1D09}" type="datetimeFigureOut">
              <a:rPr lang="ru-RU" smtClean="0"/>
              <a:pPr/>
              <a:t>03.09.2020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76AA-0FC5-F34C-8F04-4F5267691C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8763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13BC17-3DDE-9A42-9832-59007DBD1D09}" type="datetimeFigureOut">
              <a:rPr lang="ru-RU" smtClean="0"/>
              <a:pPr/>
              <a:t>03.09.2020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0176AA-0FC5-F34C-8F04-4F5267691C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41334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Изображение 22" descr="shutterstock_707503481.jpg"/>
          <p:cNvPicPr>
            <a:picLocks noChangeAspect="1"/>
          </p:cNvPicPr>
          <p:nvPr/>
        </p:nvPicPr>
        <p:blipFill>
          <a:blip r:embed="rId2">
            <a:alphaModFix amt="84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224125"/>
            <a:ext cx="9144000" cy="6274128"/>
          </a:xfrm>
          <a:prstGeom prst="rect">
            <a:avLst/>
          </a:prstGeom>
        </p:spPr>
      </p:pic>
      <p:cxnSp>
        <p:nvCxnSpPr>
          <p:cNvPr id="26" name="Прямая соединительная линия 25"/>
          <p:cNvCxnSpPr/>
          <p:nvPr/>
        </p:nvCxnSpPr>
        <p:spPr>
          <a:xfrm>
            <a:off x="338125" y="6289186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" name="Изображение 10" descr="mbs_log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3075" y="345537"/>
            <a:ext cx="1907026" cy="577662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1308313" y="3815644"/>
            <a:ext cx="736283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000" b="1" i="1" dirty="0" smtClean="0">
                <a:solidFill>
                  <a:srgbClr val="FF0000"/>
                </a:solidFill>
              </a:rPr>
              <a:t>ОРГАНИЗАЦИЯ ПРОИЗВОДСТВА БИОГАЗА В КРАСНОДАРСКОМ КРАЕ</a:t>
            </a:r>
            <a:endParaRPr lang="ru-RU" sz="2000" b="1" i="1" dirty="0">
              <a:solidFill>
                <a:srgbClr val="FF000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38125" y="6345779"/>
            <a:ext cx="211468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© 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Moscow Business School,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201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7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11209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Изображение 10" descr="mbs_log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9899" y="369200"/>
            <a:ext cx="1907025" cy="577662"/>
          </a:xfrm>
          <a:prstGeom prst="rect">
            <a:avLst/>
          </a:prstGeom>
        </p:spPr>
      </p:pic>
      <p:cxnSp>
        <p:nvCxnSpPr>
          <p:cNvPr id="9" name="Прямая соединительная линия 8"/>
          <p:cNvCxnSpPr/>
          <p:nvPr/>
        </p:nvCxnSpPr>
        <p:spPr>
          <a:xfrm>
            <a:off x="379899" y="1087663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2745771" y="393566"/>
            <a:ext cx="5849391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Контакты </a:t>
            </a:r>
            <a:endParaRPr lang="en-US" sz="1300" dirty="0">
              <a:solidFill>
                <a:schemeClr val="tx1">
                  <a:lumMod val="50000"/>
                  <a:lumOff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>
            <a:off x="379899" y="6289186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Прямоугольник 42"/>
          <p:cNvSpPr/>
          <p:nvPr/>
        </p:nvSpPr>
        <p:spPr>
          <a:xfrm>
            <a:off x="1608665" y="6294615"/>
            <a:ext cx="703493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Ленинский проспект, 38А, Москва, 119334, тел./факс: +7 (495) 500-03-06, 8 800 700 33 03,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/>
            </a:r>
            <a:b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</a:b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www.mba.ru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338125" y="6345779"/>
            <a:ext cx="211468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© 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Moscow Business School,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2018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79899" y="1319643"/>
            <a:ext cx="821526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Контакты должны быть указаны конкретные, с именами адресатов. Можно совместить со слайдом Команды, можно привести контакты на каждом слайде. </a:t>
            </a:r>
          </a:p>
          <a:p>
            <a:r>
              <a:rPr lang="ru-RU" alt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Ради контактов и взаимодействия с Вашей командой Вы и делаете эту презентацию!</a:t>
            </a:r>
          </a:p>
          <a:p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7056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Изображение 10" descr="mbs_log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9899" y="369200"/>
            <a:ext cx="1907025" cy="577662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379899" y="6289186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79899" y="1087663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4806138" y="393566"/>
            <a:ext cx="3789023" cy="3103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20000"/>
              </a:lnSpc>
            </a:pPr>
            <a:r>
              <a:rPr lang="ru-RU" altLang="ru-RU" sz="1300" dirty="0" smtClean="0">
                <a:solidFill>
                  <a:srgbClr val="7F7F7F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Описание проекта</a:t>
            </a:r>
            <a:endParaRPr lang="ru-RU" sz="1300" dirty="0">
              <a:solidFill>
                <a:srgbClr val="7F7F7F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608665" y="6294615"/>
            <a:ext cx="703493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Ленинский проспект, 38А, Москва, 119334, тел./факс: +7 (495) 500-03-06, 8 800 700 33 03,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/>
            </a:r>
            <a:b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</a:b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www.mba.ru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38125" y="6345779"/>
            <a:ext cx="211468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© 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Moscow Business School,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201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7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68412" y="1636889"/>
            <a:ext cx="8820472" cy="378177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000" dirty="0"/>
              <a:t>Строительство биогазовой установки в непосредственной близости к животноводческому комплексу, состоящему из 1500 голов крупного рогатого скота, для обеспечения его качественным и недорогим электроснабжением, а также для расширения бизнеса посредством внедрения нового вида деятельности животноводческого комплекса - производство и продажа </a:t>
            </a:r>
            <a:r>
              <a:rPr lang="ru-RU" sz="2000" dirty="0" err="1"/>
              <a:t>биоудобрения</a:t>
            </a:r>
            <a:r>
              <a:rPr lang="ru-RU" sz="2000" dirty="0"/>
              <a:t>. Ежегодна подобная ферма КРС производит около 37 000 тонн сырья (навоза). Биогазовая установка будет производить биогаз из отходов, который с помощью генератора преобразуется в электроэнергию и тепловую энергию, а также будет произведено около 35 000 тонн удобрения ежегодно</a:t>
            </a:r>
          </a:p>
        </p:txBody>
      </p:sp>
    </p:spTree>
    <p:extLst>
      <p:ext uri="{BB962C8B-B14F-4D97-AF65-F5344CB8AC3E}">
        <p14:creationId xmlns:p14="http://schemas.microsoft.com/office/powerpoint/2010/main" xmlns="" val="1297721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Изображение 10" descr="mbs_log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9899" y="369200"/>
            <a:ext cx="1907025" cy="577662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379899" y="6289186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79899" y="1087663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4806138" y="393566"/>
            <a:ext cx="3789023" cy="3103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20000"/>
              </a:lnSpc>
            </a:pPr>
            <a:r>
              <a:rPr lang="ru-RU" altLang="ru-RU" sz="1300" dirty="0" smtClean="0">
                <a:solidFill>
                  <a:srgbClr val="7F7F7F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Рынок</a:t>
            </a:r>
            <a:endParaRPr lang="ru-RU" sz="1300" dirty="0">
              <a:solidFill>
                <a:srgbClr val="7F7F7F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608665" y="6294615"/>
            <a:ext cx="703493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Ленинский проспект, 38А, Москва, 119334, тел./факс: +7 (495) 500-03-06, 8 800 700 33 03,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/>
            </a:r>
            <a:b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</a:b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www.mba.ru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38125" y="6345779"/>
            <a:ext cx="211468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© 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Moscow Business School,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201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7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84295" y="1484784"/>
            <a:ext cx="7659307" cy="4362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85178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Изображение 10" descr="mbs_log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9899" y="369200"/>
            <a:ext cx="1907025" cy="577662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379899" y="6289186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79899" y="1087663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4806138" y="393566"/>
            <a:ext cx="3789023" cy="3103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20000"/>
              </a:lnSpc>
            </a:pPr>
            <a:r>
              <a:rPr lang="ru-RU" altLang="ru-RU" sz="1300" dirty="0">
                <a:solidFill>
                  <a:srgbClr val="7F7F7F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Целевая </a:t>
            </a:r>
            <a:r>
              <a:rPr lang="ru-RU" altLang="ru-RU" sz="1300" dirty="0" smtClean="0">
                <a:solidFill>
                  <a:srgbClr val="7F7F7F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аудитория</a:t>
            </a:r>
            <a:endParaRPr lang="ru-RU" altLang="ru-RU" sz="1300" dirty="0">
              <a:solidFill>
                <a:srgbClr val="7F7F7F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608665" y="6294615"/>
            <a:ext cx="703493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Ленинский проспект, 38А, Москва, 119334, тел./факс: +7 (495) 500-03-06, 8 800 700 33 03,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/>
            </a:r>
            <a:b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</a:b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www.mba.ru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38125" y="6345779"/>
            <a:ext cx="211468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© 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Moscow Business School,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201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7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3347864" y="3068960"/>
            <a:ext cx="2520280" cy="864096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Целевая аудитория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95536" y="1844824"/>
            <a:ext cx="2664296" cy="79208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Сельскохозяйственные предприятия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5868144" y="1844824"/>
            <a:ext cx="2664296" cy="79208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Перерабатывающие предприятия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5845015" y="4437112"/>
            <a:ext cx="2664296" cy="151216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Очистные </a:t>
            </a:r>
            <a:r>
              <a:rPr lang="ru-RU" dirty="0" smtClean="0"/>
              <a:t>и </a:t>
            </a:r>
            <a:r>
              <a:rPr lang="ru-RU" dirty="0" smtClean="0"/>
              <a:t>коммунальные предприятия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539552" y="4797152"/>
            <a:ext cx="2664296" cy="79208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Хозяйства </a:t>
            </a:r>
            <a:r>
              <a:rPr lang="ru-RU" dirty="0" smtClean="0"/>
              <a:t>по выращиванию тепличных культур</a:t>
            </a:r>
            <a:endParaRPr lang="ru-RU" dirty="0"/>
          </a:p>
        </p:txBody>
      </p:sp>
      <p:cxnSp>
        <p:nvCxnSpPr>
          <p:cNvPr id="19" name="Прямая со стрелкой 18"/>
          <p:cNvCxnSpPr>
            <a:stCxn id="9" idx="0"/>
            <a:endCxn id="15" idx="1"/>
          </p:cNvCxnSpPr>
          <p:nvPr/>
        </p:nvCxnSpPr>
        <p:spPr>
          <a:xfrm flipV="1">
            <a:off x="4608004" y="2240868"/>
            <a:ext cx="1260140" cy="8280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9" idx="0"/>
            <a:endCxn id="13" idx="3"/>
          </p:cNvCxnSpPr>
          <p:nvPr/>
        </p:nvCxnSpPr>
        <p:spPr>
          <a:xfrm flipH="1" flipV="1">
            <a:off x="3059832" y="2240868"/>
            <a:ext cx="1548172" cy="8280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9" idx="3"/>
            <a:endCxn id="17" idx="0"/>
          </p:cNvCxnSpPr>
          <p:nvPr/>
        </p:nvCxnSpPr>
        <p:spPr>
          <a:xfrm flipH="1">
            <a:off x="1871700" y="3806512"/>
            <a:ext cx="1845250" cy="9906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9" idx="5"/>
            <a:endCxn id="16" idx="0"/>
          </p:cNvCxnSpPr>
          <p:nvPr/>
        </p:nvCxnSpPr>
        <p:spPr>
          <a:xfrm>
            <a:off x="5499058" y="3806512"/>
            <a:ext cx="1678105" cy="63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004974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Изображение 10" descr="mbs_log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9899" y="369200"/>
            <a:ext cx="1907025" cy="577662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379899" y="6289186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79899" y="1087663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4806138" y="393566"/>
            <a:ext cx="3789023" cy="3103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20000"/>
              </a:lnSpc>
            </a:pPr>
            <a:r>
              <a:rPr lang="ru-RU" altLang="ru-RU" sz="1300" dirty="0" smtClean="0">
                <a:solidFill>
                  <a:srgbClr val="7F7F7F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Конкуренты</a:t>
            </a:r>
            <a:endParaRPr lang="ru-RU" sz="1300" dirty="0">
              <a:solidFill>
                <a:srgbClr val="7F7F7F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608665" y="6294615"/>
            <a:ext cx="703493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Ленинский проспект, 38А, Москва, 119334, тел./факс: +7 (495) 500-03-06, 8 800 700 33 03,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/>
            </a:r>
            <a:b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</a:b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www.mba.ru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38125" y="6345779"/>
            <a:ext cx="211468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© 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Moscow Business School,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201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7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745067" y="1749776"/>
          <a:ext cx="7653866" cy="4097740"/>
        </p:xfrm>
        <a:graphic>
          <a:graphicData uri="http://schemas.openxmlformats.org/drawingml/2006/table">
            <a:tbl>
              <a:tblPr/>
              <a:tblGrid>
                <a:gridCol w="2551022"/>
                <a:gridCol w="2551022"/>
                <a:gridCol w="2551822"/>
              </a:tblGrid>
              <a:tr h="62088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Конкуренты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Доля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рынка,%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Темп роста,%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088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ОАО «</a:t>
                      </a:r>
                      <a:r>
                        <a:rPr lang="ru-RU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Волжскии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̆ дизель имени Маминых»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90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088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ООО «</a:t>
                      </a:r>
                      <a:r>
                        <a:rPr lang="ru-RU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Гринтек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95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088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ООО «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Мелькомпинжинеринг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101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088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ЗАО «</a:t>
                      </a:r>
                      <a:r>
                        <a:rPr lang="ru-RU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Энергобиогаз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15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088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Корпорация «</a:t>
                      </a:r>
                      <a:r>
                        <a:rPr lang="ru-RU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БиоГазЭнергоСтрои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̆»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14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15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959577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Изображение 10" descr="mbs_log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9899" y="369200"/>
            <a:ext cx="1907025" cy="577662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379899" y="6289186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79899" y="1087663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4806138" y="393566"/>
            <a:ext cx="3789023" cy="3103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20000"/>
              </a:lnSpc>
            </a:pPr>
            <a:r>
              <a:rPr lang="ru-RU" altLang="ru-RU" sz="1300" dirty="0" smtClean="0">
                <a:solidFill>
                  <a:srgbClr val="7F7F7F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Конкурентные преимущества проекта </a:t>
            </a:r>
            <a:endParaRPr lang="ru-RU" sz="1300" dirty="0">
              <a:solidFill>
                <a:srgbClr val="7F7F7F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608665" y="6294615"/>
            <a:ext cx="703493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Ленинский проспект, 38А, Москва, 119334, тел./факс: +7 (495) 500-03-06, 8 800 700 33 03,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/>
            </a:r>
            <a:b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</a:b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www.mba.ru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38125" y="6345779"/>
            <a:ext cx="211468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© 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Moscow Business School,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201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7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3347864" y="3068960"/>
            <a:ext cx="2520280" cy="864096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Преимущества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95536" y="1844824"/>
            <a:ext cx="2664296" cy="79208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Обеспечивает продовольственную безопасность РФ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5868144" y="1844824"/>
            <a:ext cx="2664296" cy="79208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Большое количество предприятий по переработке с/х сырья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5845015" y="4437112"/>
            <a:ext cx="2664296" cy="151216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Новейшие технологии по выращиванию, хранению  и переработке продукции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539552" y="4797152"/>
            <a:ext cx="2664296" cy="79208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Пилотный регион для глобальных проектов</a:t>
            </a:r>
            <a:endParaRPr lang="ru-RU" dirty="0"/>
          </a:p>
        </p:txBody>
      </p:sp>
      <p:cxnSp>
        <p:nvCxnSpPr>
          <p:cNvPr id="19" name="Прямая со стрелкой 18"/>
          <p:cNvCxnSpPr>
            <a:stCxn id="9" idx="0"/>
            <a:endCxn id="15" idx="1"/>
          </p:cNvCxnSpPr>
          <p:nvPr/>
        </p:nvCxnSpPr>
        <p:spPr>
          <a:xfrm flipV="1">
            <a:off x="4608004" y="2240868"/>
            <a:ext cx="1260140" cy="8280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9" idx="0"/>
            <a:endCxn id="13" idx="3"/>
          </p:cNvCxnSpPr>
          <p:nvPr/>
        </p:nvCxnSpPr>
        <p:spPr>
          <a:xfrm flipH="1" flipV="1">
            <a:off x="3059832" y="2240868"/>
            <a:ext cx="1548172" cy="8280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9" idx="3"/>
            <a:endCxn id="17" idx="0"/>
          </p:cNvCxnSpPr>
          <p:nvPr/>
        </p:nvCxnSpPr>
        <p:spPr>
          <a:xfrm flipH="1">
            <a:off x="1871700" y="3806512"/>
            <a:ext cx="1845250" cy="9906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9" idx="5"/>
            <a:endCxn id="16" idx="0"/>
          </p:cNvCxnSpPr>
          <p:nvPr/>
        </p:nvCxnSpPr>
        <p:spPr>
          <a:xfrm>
            <a:off x="5499058" y="3806512"/>
            <a:ext cx="1678105" cy="63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058617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Изображение 10" descr="mbs_log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9899" y="369200"/>
            <a:ext cx="1907025" cy="577662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379899" y="6289186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79899" y="1087663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4806138" y="393566"/>
            <a:ext cx="3789023" cy="3103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20000"/>
              </a:lnSpc>
            </a:pPr>
            <a:r>
              <a:rPr lang="ru-RU" altLang="ru-RU" sz="1300" dirty="0" smtClean="0">
                <a:solidFill>
                  <a:srgbClr val="7F7F7F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Финансовые характеристики проекта </a:t>
            </a:r>
            <a:endParaRPr lang="ru-RU" sz="1300" dirty="0">
              <a:solidFill>
                <a:srgbClr val="7F7F7F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608665" y="6294615"/>
            <a:ext cx="703493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Ленинский проспект, 38А, Москва, 119334, тел./факс: +7 (495) 500-03-06, 8 800 700 33 03,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/>
            </a:r>
            <a:b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</a:b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www.mba.ru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38125" y="6345779"/>
            <a:ext cx="211468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© 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Moscow Business School,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201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7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28658240"/>
              </p:ext>
            </p:extLst>
          </p:nvPr>
        </p:nvGraphicFramePr>
        <p:xfrm>
          <a:off x="692939" y="1478845"/>
          <a:ext cx="7902222" cy="19724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70703"/>
                <a:gridCol w="4031519"/>
              </a:tblGrid>
              <a:tr h="3141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Наименование источника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Helvetica Neue"/>
                        <a:ea typeface="Helvetica Neue"/>
                        <a:cs typeface="Helvetica Neue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</a:rPr>
                        <a:t>Сумма, руб.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Helvetica Neue"/>
                        <a:ea typeface="Helvetica Neue"/>
                        <a:cs typeface="Helvetica Neue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916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Иностранный инвестор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Helvetica Neue"/>
                        <a:ea typeface="Helvetica Neue"/>
                        <a:cs typeface="Helvetica Neue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109 446 593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Helvetica"/>
                        <a:ea typeface="Arial Unicode MS"/>
                        <a:cs typeface="Arial Unicode MS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141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</a:rPr>
                        <a:t>Государственные субсидии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Helvetica Neue"/>
                        <a:ea typeface="Helvetica Neue"/>
                        <a:cs typeface="Helvetica Neue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3 022 470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Helvetica Neue"/>
                        <a:ea typeface="Helvetica Neue"/>
                        <a:cs typeface="Helvetica Neue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141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</a:rPr>
                        <a:t>Кредит беззалоговый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Helvetica Neue"/>
                        <a:ea typeface="Helvetica Neue"/>
                        <a:cs typeface="Helvetica Neue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35 000 000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Helvetica Neue"/>
                        <a:ea typeface="Helvetica Neue"/>
                        <a:cs typeface="Helvetica Neue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141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Итого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Helvetica Neue"/>
                        <a:ea typeface="Helvetica Neue"/>
                        <a:cs typeface="Helvetica Neue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147 469 063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Helvetica Neue"/>
                        <a:ea typeface="Helvetica Neue"/>
                        <a:cs typeface="Helvetica Neue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91911" y="1087663"/>
            <a:ext cx="40949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Источники финансирования</a:t>
            </a:r>
            <a:endParaRPr lang="ru-RU" dirty="0"/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50880288"/>
              </p:ext>
            </p:extLst>
          </p:nvPr>
        </p:nvGraphicFramePr>
        <p:xfrm>
          <a:off x="338125" y="3955942"/>
          <a:ext cx="8482348" cy="23332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41174"/>
                <a:gridCol w="4241174"/>
              </a:tblGrid>
              <a:tr h="34371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Показатель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Helvetica"/>
                        <a:ea typeface="Arial Unicode MS"/>
                        <a:cs typeface="Arial Unicode MS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Источник</a:t>
                      </a:r>
                      <a:endParaRPr lang="ru-RU" sz="1050" dirty="0">
                        <a:solidFill>
                          <a:schemeClr val="tx1"/>
                        </a:solidFill>
                        <a:effectLst/>
                        <a:latin typeface="Helvetica Neue"/>
                        <a:ea typeface="Helvetica Neue"/>
                        <a:cs typeface="Helvetica Neue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4371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PP, лет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Helvetica"/>
                        <a:ea typeface="Arial Unicode MS"/>
                        <a:cs typeface="Arial Unicode MS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050" dirty="0">
                        <a:solidFill>
                          <a:schemeClr val="tx1"/>
                        </a:solidFill>
                        <a:effectLst/>
                        <a:latin typeface="Helvetica Neue"/>
                        <a:ea typeface="Helvetica Neue"/>
                        <a:cs typeface="Helvetica Neue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4371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DPP, лет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Helvetica"/>
                        <a:ea typeface="Arial Unicode MS"/>
                        <a:cs typeface="Arial Unicode MS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050" dirty="0">
                        <a:solidFill>
                          <a:schemeClr val="tx1"/>
                        </a:solidFill>
                        <a:effectLst/>
                        <a:latin typeface="Helvetica Neue"/>
                        <a:ea typeface="Helvetica Neue"/>
                        <a:cs typeface="Helvetica Neue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4371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NPV, руб</a:t>
                      </a:r>
                      <a:endParaRPr lang="ru-RU" sz="1050" b="1">
                        <a:solidFill>
                          <a:schemeClr val="tx1"/>
                        </a:solidFill>
                        <a:effectLst/>
                        <a:latin typeface="Helvetica Neue"/>
                        <a:ea typeface="Helvetica Neue"/>
                        <a:cs typeface="Helvetica Neue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558 370 859</a:t>
                      </a:r>
                      <a:endParaRPr lang="ru-RU" sz="1050" dirty="0">
                        <a:solidFill>
                          <a:schemeClr val="tx1"/>
                        </a:solidFill>
                        <a:effectLst/>
                        <a:latin typeface="Helvetica Neue"/>
                        <a:ea typeface="Helvetica Neue"/>
                        <a:cs typeface="Helvetica Neue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4371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IRR</a:t>
                      </a:r>
                      <a:endParaRPr lang="ru-RU" sz="1050" b="1">
                        <a:solidFill>
                          <a:schemeClr val="tx1"/>
                        </a:solidFill>
                        <a:effectLst/>
                        <a:latin typeface="Helvetica Neue"/>
                        <a:ea typeface="Helvetica Neue"/>
                        <a:cs typeface="Helvetica Neue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322 %</a:t>
                      </a:r>
                      <a:endParaRPr lang="ru-RU" sz="1050" dirty="0">
                        <a:solidFill>
                          <a:schemeClr val="tx1"/>
                        </a:solidFill>
                        <a:effectLst/>
                        <a:latin typeface="Helvetica Neue"/>
                        <a:ea typeface="Helvetica Neue"/>
                        <a:cs typeface="Helvetica Neue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4371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ARR</a:t>
                      </a:r>
                      <a:endParaRPr lang="ru-RU" sz="1050" b="1" dirty="0">
                        <a:solidFill>
                          <a:schemeClr val="tx1"/>
                        </a:solidFill>
                        <a:effectLst/>
                        <a:latin typeface="Helvetica Neue"/>
                        <a:ea typeface="Helvetica Neue"/>
                        <a:cs typeface="Helvetica Neue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106 %</a:t>
                      </a:r>
                      <a:endParaRPr lang="ru-RU" sz="1050" dirty="0">
                        <a:solidFill>
                          <a:schemeClr val="tx1"/>
                        </a:solidFill>
                        <a:effectLst/>
                        <a:latin typeface="Helvetica Neue"/>
                        <a:ea typeface="Helvetica Neue"/>
                        <a:cs typeface="Helvetica Neue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191911" y="3586610"/>
            <a:ext cx="40949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Показатели эффективности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749565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Изображение 10" descr="mbs_log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9899" y="369200"/>
            <a:ext cx="1907025" cy="577662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379899" y="6289186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79899" y="1087663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4806138" y="393566"/>
            <a:ext cx="3789023" cy="3103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20000"/>
              </a:lnSpc>
            </a:pPr>
            <a:r>
              <a:rPr lang="ru-RU" altLang="ru-RU" sz="1300" dirty="0" smtClean="0">
                <a:solidFill>
                  <a:srgbClr val="7F7F7F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График работ</a:t>
            </a:r>
            <a:endParaRPr lang="ru-RU" sz="1300" dirty="0">
              <a:solidFill>
                <a:srgbClr val="7F7F7F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608665" y="6294615"/>
            <a:ext cx="703493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Ленинский проспект, 38А, Москва, 119334, тел./факс: +7 (495) 500-03-06, 8 800 700 33 03,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/>
            </a:r>
            <a:b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</a:b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www.mba.ru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38125" y="6345779"/>
            <a:ext cx="211468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© 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Moscow Business School,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201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7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643467" y="1569157"/>
          <a:ext cx="7721602" cy="4312354"/>
        </p:xfrm>
        <a:graphic>
          <a:graphicData uri="http://schemas.openxmlformats.org/drawingml/2006/table">
            <a:tbl>
              <a:tblPr/>
              <a:tblGrid>
                <a:gridCol w="424569"/>
                <a:gridCol w="2474403"/>
                <a:gridCol w="534878"/>
                <a:gridCol w="537258"/>
                <a:gridCol w="534878"/>
                <a:gridCol w="536465"/>
                <a:gridCol w="536465"/>
                <a:gridCol w="534878"/>
                <a:gridCol w="536465"/>
                <a:gridCol w="536465"/>
                <a:gridCol w="534878"/>
              </a:tblGrid>
              <a:tr h="445693">
                <a:tc>
                  <a:txBody>
                    <a:bodyPr/>
                    <a:lstStyle/>
                    <a:p>
                      <a:pPr marL="67945">
                        <a:lnSpc>
                          <a:spcPts val="124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FFFFFF"/>
                          </a:solidFill>
                          <a:latin typeface="Arial"/>
                          <a:ea typeface="Arial"/>
                        </a:rPr>
                        <a:t>№</a:t>
                      </a:r>
                      <a:endParaRPr lang="ru-RU" sz="1100">
                        <a:latin typeface="Arial"/>
                        <a:ea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34060"/>
                    </a:solidFill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4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FFFFFF"/>
                          </a:solidFill>
                          <a:latin typeface="Arial"/>
                          <a:ea typeface="Arial"/>
                        </a:rPr>
                        <a:t>Наименование работ</a:t>
                      </a:r>
                      <a:endParaRPr lang="ru-RU" sz="1100">
                        <a:latin typeface="Arial"/>
                        <a:ea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34060"/>
                    </a:solidFill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4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FFFF"/>
                          </a:solidFill>
                          <a:latin typeface="Arial"/>
                          <a:ea typeface="Arial"/>
                        </a:rPr>
                        <a:t>1</a:t>
                      </a:r>
                      <a:endParaRPr lang="ru-RU" sz="1100">
                        <a:latin typeface="Arial"/>
                        <a:ea typeface="Arial"/>
                      </a:endParaRPr>
                    </a:p>
                    <a:p>
                      <a:pPr marL="66675">
                        <a:lnSpc>
                          <a:spcPts val="118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FFFFFF"/>
                          </a:solidFill>
                          <a:latin typeface="Arial"/>
                          <a:ea typeface="Arial"/>
                        </a:rPr>
                        <a:t>мес</a:t>
                      </a:r>
                      <a:endParaRPr lang="ru-RU" sz="1100">
                        <a:latin typeface="Arial"/>
                        <a:ea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34060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4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FFFF"/>
                          </a:solidFill>
                          <a:latin typeface="Arial"/>
                          <a:ea typeface="Arial"/>
                        </a:rPr>
                        <a:t>1</a:t>
                      </a:r>
                      <a:endParaRPr lang="ru-RU" sz="1100">
                        <a:latin typeface="Arial"/>
                        <a:ea typeface="Arial"/>
                      </a:endParaRPr>
                    </a:p>
                    <a:p>
                      <a:pPr marL="68580">
                        <a:lnSpc>
                          <a:spcPts val="118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FFFFFF"/>
                          </a:solidFill>
                          <a:latin typeface="Arial"/>
                          <a:ea typeface="Arial"/>
                        </a:rPr>
                        <a:t>мес</a:t>
                      </a:r>
                      <a:endParaRPr lang="ru-RU" sz="1100">
                        <a:latin typeface="Arial"/>
                        <a:ea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34060"/>
                    </a:solidFill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ts val="124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FFFF"/>
                          </a:solidFill>
                          <a:latin typeface="Arial"/>
                          <a:ea typeface="Arial"/>
                        </a:rPr>
                        <a:t>1</a:t>
                      </a:r>
                      <a:endParaRPr lang="ru-RU" sz="1100">
                        <a:latin typeface="Arial"/>
                        <a:ea typeface="Arial"/>
                      </a:endParaRPr>
                    </a:p>
                    <a:p>
                      <a:pPr marL="67310">
                        <a:lnSpc>
                          <a:spcPts val="118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FFFFFF"/>
                          </a:solidFill>
                          <a:latin typeface="Arial"/>
                          <a:ea typeface="Arial"/>
                        </a:rPr>
                        <a:t>мес</a:t>
                      </a:r>
                      <a:endParaRPr lang="ru-RU" sz="1100">
                        <a:latin typeface="Arial"/>
                        <a:ea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34060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24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FFFF"/>
                          </a:solidFill>
                          <a:latin typeface="Arial"/>
                          <a:ea typeface="Arial"/>
                        </a:rPr>
                        <a:t>1</a:t>
                      </a:r>
                      <a:endParaRPr lang="ru-RU" sz="1100">
                        <a:latin typeface="Arial"/>
                        <a:ea typeface="Arial"/>
                      </a:endParaRPr>
                    </a:p>
                    <a:p>
                      <a:pPr marL="69215">
                        <a:lnSpc>
                          <a:spcPts val="118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FFFFFF"/>
                          </a:solidFill>
                          <a:latin typeface="Arial"/>
                          <a:ea typeface="Arial"/>
                        </a:rPr>
                        <a:t>мес</a:t>
                      </a:r>
                      <a:endParaRPr lang="ru-RU" sz="1100">
                        <a:latin typeface="Arial"/>
                        <a:ea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34060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24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FFFF"/>
                          </a:solidFill>
                          <a:latin typeface="Arial"/>
                          <a:ea typeface="Arial"/>
                        </a:rPr>
                        <a:t>1</a:t>
                      </a:r>
                      <a:endParaRPr lang="ru-RU" sz="1100">
                        <a:latin typeface="Arial"/>
                        <a:ea typeface="Arial"/>
                      </a:endParaRPr>
                    </a:p>
                    <a:p>
                      <a:pPr marL="69215">
                        <a:lnSpc>
                          <a:spcPts val="118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FFFFFF"/>
                          </a:solidFill>
                          <a:latin typeface="Arial"/>
                          <a:ea typeface="Arial"/>
                        </a:rPr>
                        <a:t>мес</a:t>
                      </a:r>
                      <a:endParaRPr lang="ru-RU" sz="1100">
                        <a:latin typeface="Arial"/>
                        <a:ea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34060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4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FFFF"/>
                          </a:solidFill>
                          <a:latin typeface="Arial"/>
                          <a:ea typeface="Arial"/>
                        </a:rPr>
                        <a:t>1</a:t>
                      </a:r>
                      <a:endParaRPr lang="ru-RU" sz="1100">
                        <a:latin typeface="Arial"/>
                        <a:ea typeface="Arial"/>
                      </a:endParaRPr>
                    </a:p>
                    <a:p>
                      <a:pPr marL="68580">
                        <a:lnSpc>
                          <a:spcPts val="118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FFFFFF"/>
                          </a:solidFill>
                          <a:latin typeface="Arial"/>
                          <a:ea typeface="Arial"/>
                        </a:rPr>
                        <a:t>мес</a:t>
                      </a:r>
                      <a:endParaRPr lang="ru-RU" sz="1100">
                        <a:latin typeface="Arial"/>
                        <a:ea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34060"/>
                    </a:solidFill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ts val="124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FFFF"/>
                          </a:solidFill>
                          <a:latin typeface="Arial"/>
                          <a:ea typeface="Arial"/>
                        </a:rPr>
                        <a:t>1</a:t>
                      </a:r>
                      <a:endParaRPr lang="ru-RU" sz="1100">
                        <a:latin typeface="Arial"/>
                        <a:ea typeface="Arial"/>
                      </a:endParaRPr>
                    </a:p>
                    <a:p>
                      <a:pPr marL="70485">
                        <a:lnSpc>
                          <a:spcPts val="118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FFFFFF"/>
                          </a:solidFill>
                          <a:latin typeface="Arial"/>
                          <a:ea typeface="Arial"/>
                        </a:rPr>
                        <a:t>мес</a:t>
                      </a:r>
                      <a:endParaRPr lang="ru-RU" sz="1100">
                        <a:latin typeface="Arial"/>
                        <a:ea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34060"/>
                    </a:solidFill>
                  </a:tcPr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ts val="124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FFFF"/>
                          </a:solidFill>
                          <a:latin typeface="Arial"/>
                          <a:ea typeface="Arial"/>
                        </a:rPr>
                        <a:t>1</a:t>
                      </a:r>
                      <a:endParaRPr lang="ru-RU" sz="1100">
                        <a:latin typeface="Arial"/>
                        <a:ea typeface="Arial"/>
                      </a:endParaRPr>
                    </a:p>
                    <a:p>
                      <a:pPr marL="71120">
                        <a:lnSpc>
                          <a:spcPts val="118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FFFFFF"/>
                          </a:solidFill>
                          <a:latin typeface="Arial"/>
                          <a:ea typeface="Arial"/>
                        </a:rPr>
                        <a:t>мес</a:t>
                      </a:r>
                      <a:endParaRPr lang="ru-RU" sz="1100">
                        <a:latin typeface="Arial"/>
                        <a:ea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34060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24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FFFF"/>
                          </a:solidFill>
                          <a:latin typeface="Arial"/>
                          <a:ea typeface="Arial"/>
                        </a:rPr>
                        <a:t>1</a:t>
                      </a:r>
                      <a:endParaRPr lang="ru-RU" sz="1100">
                        <a:latin typeface="Arial"/>
                        <a:ea typeface="Arial"/>
                      </a:endParaRPr>
                    </a:p>
                    <a:p>
                      <a:pPr marL="69850">
                        <a:lnSpc>
                          <a:spcPts val="118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FFFFFF"/>
                          </a:solidFill>
                          <a:latin typeface="Arial"/>
                          <a:ea typeface="Arial"/>
                        </a:rPr>
                        <a:t>мес</a:t>
                      </a:r>
                      <a:endParaRPr lang="ru-RU" sz="1100">
                        <a:latin typeface="Arial"/>
                        <a:ea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34060"/>
                    </a:solidFill>
                  </a:tcPr>
                </a:tc>
              </a:tr>
              <a:tr h="446575">
                <a:tc>
                  <a:txBody>
                    <a:bodyPr/>
                    <a:lstStyle/>
                    <a:p>
                      <a:pPr marL="67945">
                        <a:lnSpc>
                          <a:spcPts val="123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/>
                          <a:ea typeface="Arial"/>
                        </a:rPr>
                        <a:t>1</a:t>
                      </a:r>
                      <a:endParaRPr lang="ru-RU" sz="1100">
                        <a:latin typeface="Arial"/>
                        <a:ea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 err="1">
                          <a:latin typeface="Times New Roman"/>
                          <a:ea typeface="Calibri"/>
                          <a:cs typeface="Times New Roman CYR"/>
                        </a:rPr>
                        <a:t>Планирование</a:t>
                      </a:r>
                      <a:r>
                        <a:rPr lang="en-US" sz="1200" dirty="0">
                          <a:latin typeface="Times New Roman"/>
                          <a:ea typeface="Calibri"/>
                          <a:cs typeface="Times New Roman CYR"/>
                        </a:rPr>
                        <a:t> </a:t>
                      </a:r>
                      <a:r>
                        <a:rPr lang="en-US" sz="1200" dirty="0" err="1">
                          <a:latin typeface="Times New Roman"/>
                          <a:ea typeface="Calibri"/>
                          <a:cs typeface="Times New Roman CYR"/>
                        </a:rPr>
                        <a:t>проекта</a:t>
                      </a:r>
                      <a:endParaRPr lang="ru-RU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1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5F9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1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1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1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1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1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1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1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1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8098">
                <a:tc>
                  <a:txBody>
                    <a:bodyPr/>
                    <a:lstStyle/>
                    <a:p>
                      <a:pPr marL="67945">
                        <a:lnSpc>
                          <a:spcPts val="123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/>
                          <a:ea typeface="Arial"/>
                        </a:rPr>
                        <a:t>2</a:t>
                      </a:r>
                      <a:endParaRPr lang="ru-RU" sz="1100">
                        <a:latin typeface="Arial"/>
                        <a:ea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 err="1">
                          <a:latin typeface="Times New Roman"/>
                          <a:ea typeface="Calibri"/>
                          <a:cs typeface="Times New Roman CYR"/>
                        </a:rPr>
                        <a:t>Формирование</a:t>
                      </a:r>
                      <a:r>
                        <a:rPr lang="en-US" sz="1200" dirty="0">
                          <a:latin typeface="Times New Roman"/>
                          <a:ea typeface="Calibri"/>
                          <a:cs typeface="Times New Roman CYR"/>
                        </a:rPr>
                        <a:t> </a:t>
                      </a:r>
                      <a:r>
                        <a:rPr lang="en-US" sz="1200" dirty="0" err="1">
                          <a:latin typeface="Times New Roman"/>
                          <a:ea typeface="Calibri"/>
                          <a:cs typeface="Times New Roman CYR"/>
                        </a:rPr>
                        <a:t>технического</a:t>
                      </a:r>
                      <a:r>
                        <a:rPr lang="en-US" sz="1200" dirty="0">
                          <a:latin typeface="Times New Roman"/>
                          <a:ea typeface="Calibri"/>
                          <a:cs typeface="Times New Roman CYR"/>
                        </a:rPr>
                        <a:t> </a:t>
                      </a:r>
                      <a:r>
                        <a:rPr lang="en-US" sz="1200" dirty="0" err="1">
                          <a:latin typeface="Times New Roman"/>
                          <a:ea typeface="Calibri"/>
                          <a:cs typeface="Times New Roman CYR"/>
                        </a:rPr>
                        <a:t>задания</a:t>
                      </a:r>
                      <a:endParaRPr lang="ru-RU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5F9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5F9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5F9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190">
                <a:tc>
                  <a:txBody>
                    <a:bodyPr/>
                    <a:lstStyle/>
                    <a:p>
                      <a:pPr marL="67945">
                        <a:lnSpc>
                          <a:spcPts val="117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/>
                          <a:ea typeface="Arial"/>
                        </a:rPr>
                        <a:t>3</a:t>
                      </a:r>
                      <a:endParaRPr lang="ru-RU" sz="1100">
                        <a:latin typeface="Arial"/>
                        <a:ea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 err="1">
                          <a:latin typeface="Times New Roman"/>
                          <a:ea typeface="Calibri"/>
                          <a:cs typeface="Times New Roman CYR"/>
                        </a:rPr>
                        <a:t>Составление</a:t>
                      </a:r>
                      <a:r>
                        <a:rPr lang="en-US" sz="1200" dirty="0">
                          <a:latin typeface="Times New Roman"/>
                          <a:ea typeface="Calibri"/>
                          <a:cs typeface="Times New Roman CYR"/>
                        </a:rPr>
                        <a:t> </a:t>
                      </a:r>
                      <a:r>
                        <a:rPr lang="en-US" sz="1200" dirty="0" err="1">
                          <a:latin typeface="Times New Roman"/>
                          <a:ea typeface="Calibri"/>
                          <a:cs typeface="Times New Roman CYR"/>
                        </a:rPr>
                        <a:t>бюджета</a:t>
                      </a:r>
                      <a:r>
                        <a:rPr lang="en-US" sz="1200" dirty="0">
                          <a:latin typeface="Times New Roman"/>
                          <a:ea typeface="Calibri"/>
                          <a:cs typeface="Times New Roman CYR"/>
                        </a:rPr>
                        <a:t> </a:t>
                      </a:r>
                      <a:r>
                        <a:rPr lang="en-US" sz="1200" dirty="0" err="1">
                          <a:latin typeface="Times New Roman"/>
                          <a:ea typeface="Calibri"/>
                          <a:cs typeface="Times New Roman CYR"/>
                        </a:rPr>
                        <a:t>проекта</a:t>
                      </a:r>
                      <a:endParaRPr lang="ru-RU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5F9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190">
                <a:tc>
                  <a:txBody>
                    <a:bodyPr/>
                    <a:lstStyle/>
                    <a:p>
                      <a:pPr marL="67945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/>
                          <a:ea typeface="Arial"/>
                        </a:rPr>
                        <a:t>4</a:t>
                      </a:r>
                      <a:endParaRPr lang="ru-RU" sz="1100">
                        <a:latin typeface="Arial"/>
                        <a:ea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 err="1">
                          <a:latin typeface="Times New Roman"/>
                          <a:ea typeface="Calibri"/>
                          <a:cs typeface="Times New Roman CYR"/>
                        </a:rPr>
                        <a:t>Распределение</a:t>
                      </a:r>
                      <a:r>
                        <a:rPr lang="en-US" sz="1200" dirty="0">
                          <a:latin typeface="Times New Roman"/>
                          <a:ea typeface="Calibri"/>
                          <a:cs typeface="Times New Roman CYR"/>
                        </a:rPr>
                        <a:t> </a:t>
                      </a:r>
                      <a:r>
                        <a:rPr lang="en-US" sz="1200" dirty="0" err="1">
                          <a:latin typeface="Times New Roman"/>
                          <a:ea typeface="Calibri"/>
                          <a:cs typeface="Times New Roman CYR"/>
                        </a:rPr>
                        <a:t>задач</a:t>
                      </a:r>
                      <a:endParaRPr lang="ru-RU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5F9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0745">
                <a:tc>
                  <a:txBody>
                    <a:bodyPr/>
                    <a:lstStyle/>
                    <a:p>
                      <a:pPr marL="67945">
                        <a:lnSpc>
                          <a:spcPts val="124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/>
                          <a:ea typeface="Arial"/>
                        </a:rPr>
                        <a:t>5</a:t>
                      </a:r>
                      <a:endParaRPr lang="ru-RU" sz="1100">
                        <a:latin typeface="Arial"/>
                        <a:ea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 err="1">
                          <a:latin typeface="Times New Roman"/>
                          <a:ea typeface="Calibri"/>
                          <a:cs typeface="Times New Roman CYR"/>
                        </a:rPr>
                        <a:t>Подготовительные</a:t>
                      </a:r>
                      <a:r>
                        <a:rPr lang="en-US" sz="1200" dirty="0">
                          <a:latin typeface="Times New Roman"/>
                          <a:ea typeface="Calibri"/>
                          <a:cs typeface="Times New Roman CYR"/>
                        </a:rPr>
                        <a:t> </a:t>
                      </a:r>
                      <a:r>
                        <a:rPr lang="en-US" sz="1200" dirty="0" err="1">
                          <a:latin typeface="Times New Roman"/>
                          <a:ea typeface="Calibri"/>
                          <a:cs typeface="Times New Roman CYR"/>
                        </a:rPr>
                        <a:t>работы</a:t>
                      </a:r>
                      <a:endParaRPr lang="ru-RU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5F9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5F9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8098">
                <a:tc>
                  <a:txBody>
                    <a:bodyPr/>
                    <a:lstStyle/>
                    <a:p>
                      <a:pPr marL="67945">
                        <a:lnSpc>
                          <a:spcPts val="123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/>
                          <a:ea typeface="Arial"/>
                        </a:rPr>
                        <a:t>6</a:t>
                      </a:r>
                      <a:endParaRPr lang="ru-RU" sz="1100">
                        <a:latin typeface="Arial"/>
                        <a:ea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 err="1">
                          <a:latin typeface="Times New Roman"/>
                          <a:ea typeface="Calibri"/>
                          <a:cs typeface="Times New Roman CYR"/>
                        </a:rPr>
                        <a:t>Установка</a:t>
                      </a:r>
                      <a:endParaRPr lang="ru-RU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5F9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6575">
                <a:tc>
                  <a:txBody>
                    <a:bodyPr/>
                    <a:lstStyle/>
                    <a:p>
                      <a:pPr marL="67945">
                        <a:lnSpc>
                          <a:spcPts val="123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/>
                          <a:ea typeface="Arial"/>
                        </a:rPr>
                        <a:t>7</a:t>
                      </a:r>
                      <a:endParaRPr lang="ru-RU" sz="1100">
                        <a:latin typeface="Arial"/>
                        <a:ea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 err="1">
                          <a:latin typeface="Times New Roman"/>
                          <a:ea typeface="Calibri"/>
                          <a:cs typeface="Times New Roman CYR"/>
                        </a:rPr>
                        <a:t>Подготовка</a:t>
                      </a:r>
                      <a:r>
                        <a:rPr lang="en-US" sz="1200" dirty="0">
                          <a:latin typeface="Times New Roman"/>
                          <a:ea typeface="Calibri"/>
                          <a:cs typeface="Times New Roman CYR"/>
                        </a:rPr>
                        <a:t> к </a:t>
                      </a:r>
                      <a:r>
                        <a:rPr lang="en-US" sz="1200" dirty="0" err="1">
                          <a:latin typeface="Times New Roman"/>
                          <a:ea typeface="Calibri"/>
                          <a:cs typeface="Times New Roman CYR"/>
                        </a:rPr>
                        <a:t>эксплуатации</a:t>
                      </a:r>
                      <a:endParaRPr lang="ru-RU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1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1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1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1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5F9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1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5F9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1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5F9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1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1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1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2190">
                <a:tc>
                  <a:txBody>
                    <a:bodyPr/>
                    <a:lstStyle/>
                    <a:p>
                      <a:pPr marL="67945">
                        <a:lnSpc>
                          <a:spcPts val="117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Arial"/>
                          <a:ea typeface="Arial"/>
                        </a:rPr>
                        <a:t>8</a:t>
                      </a:r>
                      <a:endParaRPr lang="ru-RU" sz="1100">
                        <a:latin typeface="Arial"/>
                        <a:ea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 err="1">
                          <a:latin typeface="Times New Roman"/>
                          <a:ea typeface="Calibri"/>
                          <a:cs typeface="Times New Roman CYR"/>
                        </a:rPr>
                        <a:t>Ввод</a:t>
                      </a:r>
                      <a:r>
                        <a:rPr lang="en-US" sz="1200" dirty="0">
                          <a:latin typeface="Times New Roman"/>
                          <a:ea typeface="Calibri"/>
                          <a:cs typeface="Times New Roman CYR"/>
                        </a:rPr>
                        <a:t> в </a:t>
                      </a:r>
                      <a:r>
                        <a:rPr lang="en-US" sz="1200" dirty="0" err="1">
                          <a:latin typeface="Times New Roman"/>
                          <a:ea typeface="Calibri"/>
                          <a:cs typeface="Times New Roman CYR"/>
                        </a:rPr>
                        <a:t>эксплуатацию</a:t>
                      </a:r>
                      <a:endParaRPr lang="ru-RU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5F9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5F9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 dirty="0">
                        <a:latin typeface="Times New Roman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290742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Изображение 10" descr="mbs_log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9899" y="369200"/>
            <a:ext cx="1907025" cy="577662"/>
          </a:xfrm>
          <a:prstGeom prst="rect">
            <a:avLst/>
          </a:prstGeom>
        </p:spPr>
      </p:pic>
      <p:cxnSp>
        <p:nvCxnSpPr>
          <p:cNvPr id="9" name="Прямая соединительная линия 8"/>
          <p:cNvCxnSpPr/>
          <p:nvPr/>
        </p:nvCxnSpPr>
        <p:spPr>
          <a:xfrm>
            <a:off x="379899" y="1087663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2745771" y="393566"/>
            <a:ext cx="5849391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Команда</a:t>
            </a:r>
            <a:endParaRPr lang="en-US" sz="1300" dirty="0">
              <a:solidFill>
                <a:schemeClr val="tx1">
                  <a:lumMod val="50000"/>
                  <a:lumOff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>
            <a:off x="379899" y="6289186"/>
            <a:ext cx="8215262" cy="0"/>
          </a:xfrm>
          <a:prstGeom prst="line">
            <a:avLst/>
          </a:prstGeom>
          <a:ln w="12700" cmpd="sng">
            <a:solidFill>
              <a:srgbClr val="A6A6A6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Прямоугольник 42"/>
          <p:cNvSpPr/>
          <p:nvPr/>
        </p:nvSpPr>
        <p:spPr>
          <a:xfrm>
            <a:off x="1608665" y="6294615"/>
            <a:ext cx="703493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Ленинский проспект, 38А, Москва, 119334, тел./факс: +7 (495) 500-03-06, 8 800 700 33 03,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/>
            </a:r>
            <a:b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</a:b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www.mba.ru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338125" y="6345779"/>
            <a:ext cx="211468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© 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Moscow Business School, </a:t>
            </a:r>
            <a:r>
              <a:rPr lang="ru-RU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201</a:t>
            </a:r>
            <a:r>
              <a:rPr lang="en-US" sz="1000" dirty="0" smtClean="0">
                <a:solidFill>
                  <a:srgbClr val="595959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7</a:t>
            </a:r>
            <a:endParaRPr lang="ru-RU" sz="1000" dirty="0">
              <a:solidFill>
                <a:srgbClr val="595959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338125" y="1394460"/>
          <a:ext cx="8305478" cy="3889549"/>
        </p:xfrm>
        <a:graphic>
          <a:graphicData uri="http://schemas.openxmlformats.org/drawingml/2006/table">
            <a:tbl>
              <a:tblPr/>
              <a:tblGrid>
                <a:gridCol w="1764187"/>
                <a:gridCol w="1210547"/>
                <a:gridCol w="879057"/>
                <a:gridCol w="750625"/>
                <a:gridCol w="1135918"/>
                <a:gridCol w="1378027"/>
                <a:gridCol w="1187117"/>
              </a:tblGrid>
              <a:tr h="41696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>
                          <a:latin typeface="Times New Roman"/>
                          <a:ea typeface="Calibri"/>
                          <a:cs typeface="Times New Roman CYR"/>
                        </a:rPr>
                        <a:t>Этапы</a:t>
                      </a:r>
                      <a:endParaRPr lang="ru-RU" sz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latin typeface="Times New Roman"/>
                          <a:ea typeface="Calibri"/>
                          <a:cs typeface="Times New Roman CYR"/>
                        </a:rPr>
                        <a:t>Руководитель</a:t>
                      </a: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latin typeface="Times New Roman"/>
                          <a:ea typeface="Calibri"/>
                          <a:cs typeface="Times New Roman CYR"/>
                        </a:rPr>
                        <a:t>Инженер</a:t>
                      </a: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latin typeface="Times New Roman"/>
                          <a:ea typeface="Calibri"/>
                          <a:cs typeface="Times New Roman CYR"/>
                        </a:rPr>
                        <a:t>Мастер</a:t>
                      </a: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latin typeface="Times New Roman"/>
                          <a:ea typeface="Calibri"/>
                          <a:cs typeface="Times New Roman CYR"/>
                        </a:rPr>
                        <a:t>Биолог</a:t>
                      </a: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latin typeface="Times New Roman"/>
                          <a:ea typeface="Calibri"/>
                          <a:cs typeface="Times New Roman CYR"/>
                        </a:rPr>
                        <a:t>Финансовый отдел</a:t>
                      </a: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latin typeface="Times New Roman"/>
                          <a:ea typeface="Calibri"/>
                          <a:cs typeface="Times New Roman CYR"/>
                        </a:rPr>
                        <a:t>Маркетинговый отдел</a:t>
                      </a: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44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 CYR"/>
                        </a:rPr>
                        <a:t>Планирование проекта</a:t>
                      </a: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 CYR"/>
                        </a:rPr>
                        <a:t>У</a:t>
                      </a:r>
                      <a:endParaRPr lang="ru-RU" sz="1400" dirty="0">
                        <a:latin typeface="Times New Roman"/>
                        <a:ea typeface="Calibri"/>
                        <a:cs typeface="Times New Roman CYR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 CYR"/>
                        </a:rPr>
                        <a:t>О</a:t>
                      </a:r>
                      <a:endParaRPr lang="ru-RU" sz="1400" dirty="0">
                        <a:latin typeface="Times New Roman"/>
                        <a:ea typeface="Calibri"/>
                        <a:cs typeface="Times New Roman CYR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endParaRPr lang="ru-RU" sz="1400" dirty="0">
                        <a:latin typeface="Times New Roman"/>
                        <a:ea typeface="Calibri"/>
                        <a:cs typeface="Times New Roman CYR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 CYR"/>
                        </a:rPr>
                        <a:t>И</a:t>
                      </a:r>
                      <a:endParaRPr lang="ru-RU" sz="1400" dirty="0">
                        <a:latin typeface="Times New Roman"/>
                        <a:ea typeface="Calibri"/>
                        <a:cs typeface="Times New Roman CYR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 CYR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 CYR"/>
                        </a:rPr>
                        <a:t>И</a:t>
                      </a:r>
                      <a:endParaRPr lang="ru-RU" sz="1400" dirty="0">
                        <a:latin typeface="Times New Roman"/>
                        <a:ea typeface="Calibri"/>
                        <a:cs typeface="Times New Roman CYR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466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 CYR"/>
                        </a:rPr>
                        <a:t>Формирование технического задания</a:t>
                      </a: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 CYR"/>
                        </a:rPr>
                        <a:t>У</a:t>
                      </a:r>
                      <a:endParaRPr lang="ru-RU" sz="1400" dirty="0">
                        <a:latin typeface="Times New Roman"/>
                        <a:ea typeface="Calibri"/>
                        <a:cs typeface="Times New Roman CYR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 CYR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 CYR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 CYR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96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 CYR"/>
                        </a:rPr>
                        <a:t>Составление бюджета проекта</a:t>
                      </a: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400" smtClean="0">
                          <a:latin typeface="Times New Roman"/>
                          <a:ea typeface="Calibri"/>
                          <a:cs typeface="Times New Roman CYR"/>
                        </a:rPr>
                        <a:t>У</a:t>
                      </a:r>
                      <a:endParaRPr lang="ru-RU" sz="1400" dirty="0">
                        <a:latin typeface="Times New Roman"/>
                        <a:ea typeface="Calibri"/>
                        <a:cs typeface="Times New Roman CYR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 CYR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 CYR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 CYR"/>
                        </a:rPr>
                        <a:t>И</a:t>
                      </a:r>
                      <a:endParaRPr lang="ru-RU" sz="1400" dirty="0">
                        <a:latin typeface="Times New Roman"/>
                        <a:ea typeface="Calibri"/>
                        <a:cs typeface="Times New Roman CYR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 CYR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87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 CYR"/>
                        </a:rPr>
                        <a:t>Распределение задач</a:t>
                      </a: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400" smtClean="0">
                          <a:latin typeface="Times New Roman"/>
                          <a:ea typeface="Calibri"/>
                          <a:cs typeface="Times New Roman CYR"/>
                        </a:rPr>
                        <a:t>У</a:t>
                      </a:r>
                      <a:endParaRPr lang="ru-RU" sz="1400" dirty="0">
                        <a:latin typeface="Times New Roman"/>
                        <a:ea typeface="Calibri"/>
                        <a:cs typeface="Times New Roman CYR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 CYR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 CYR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 CYR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44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 CYR"/>
                        </a:rPr>
                        <a:t>Подготовительные работы</a:t>
                      </a: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400" smtClean="0">
                          <a:latin typeface="Times New Roman"/>
                          <a:ea typeface="Calibri"/>
                          <a:cs typeface="Times New Roman CYR"/>
                        </a:rPr>
                        <a:t>У</a:t>
                      </a:r>
                      <a:endParaRPr lang="ru-RU" sz="1400" dirty="0">
                        <a:latin typeface="Times New Roman"/>
                        <a:ea typeface="Calibri"/>
                        <a:cs typeface="Times New Roman CYR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 CYR"/>
                        </a:rPr>
                        <a:t>И</a:t>
                      </a:r>
                      <a:endParaRPr lang="ru-RU" sz="1400" dirty="0">
                        <a:latin typeface="Times New Roman"/>
                        <a:ea typeface="Calibri"/>
                        <a:cs typeface="Times New Roman CYR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 CYR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87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 CYR"/>
                        </a:rPr>
                        <a:t>Установка</a:t>
                      </a: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400" smtClean="0">
                          <a:latin typeface="Times New Roman"/>
                          <a:ea typeface="Calibri"/>
                          <a:cs typeface="Times New Roman CYR"/>
                        </a:rPr>
                        <a:t>У</a:t>
                      </a:r>
                      <a:endParaRPr lang="ru-RU" sz="1400" dirty="0">
                        <a:latin typeface="Times New Roman"/>
                        <a:ea typeface="Calibri"/>
                        <a:cs typeface="Times New Roman CYR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 CYR"/>
                        </a:rPr>
                        <a:t>О</a:t>
                      </a:r>
                      <a:endParaRPr lang="ru-RU" sz="1400" dirty="0">
                        <a:latin typeface="Times New Roman"/>
                        <a:ea typeface="Calibri"/>
                        <a:cs typeface="Times New Roman CYR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 CYR"/>
                        </a:rPr>
                        <a:t>И</a:t>
                      </a:r>
                      <a:endParaRPr lang="ru-RU" sz="1400" dirty="0">
                        <a:latin typeface="Times New Roman"/>
                        <a:ea typeface="Calibri"/>
                        <a:cs typeface="Times New Roman CYR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 CYR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 CYR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 CYR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44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 CYR"/>
                        </a:rPr>
                        <a:t>Подготовка к эксплуатации</a:t>
                      </a: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400" smtClean="0">
                          <a:latin typeface="Times New Roman"/>
                          <a:ea typeface="Calibri"/>
                          <a:cs typeface="Times New Roman CYR"/>
                        </a:rPr>
                        <a:t>У</a:t>
                      </a:r>
                      <a:endParaRPr lang="ru-RU" sz="1400" dirty="0">
                        <a:latin typeface="Times New Roman"/>
                        <a:ea typeface="Calibri"/>
                        <a:cs typeface="Times New Roman CYR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 CYR"/>
                        </a:rPr>
                        <a:t>О</a:t>
                      </a:r>
                      <a:endParaRPr lang="ru-RU" sz="1400" dirty="0">
                        <a:latin typeface="Times New Roman"/>
                        <a:ea typeface="Calibri"/>
                        <a:cs typeface="Times New Roman CYR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 CYR"/>
                        </a:rPr>
                        <a:t>И</a:t>
                      </a:r>
                      <a:endParaRPr lang="ru-RU" sz="1400" dirty="0">
                        <a:latin typeface="Times New Roman"/>
                        <a:ea typeface="Calibri"/>
                        <a:cs typeface="Times New Roman CYR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 CYR"/>
                        </a:rPr>
                        <a:t>И</a:t>
                      </a:r>
                      <a:endParaRPr lang="ru-RU" sz="1400" dirty="0">
                        <a:latin typeface="Times New Roman"/>
                        <a:ea typeface="Calibri"/>
                        <a:cs typeface="Times New Roman CYR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 CYR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44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>
                          <a:latin typeface="Times New Roman"/>
                          <a:ea typeface="Calibri"/>
                          <a:cs typeface="Times New Roman CYR"/>
                        </a:rPr>
                        <a:t>Ввод в эксплуатацию</a:t>
                      </a:r>
                      <a:endParaRPr lang="ru-RU" sz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 CYR"/>
                        </a:rPr>
                        <a:t>У</a:t>
                      </a:r>
                      <a:endParaRPr lang="ru-RU" sz="1400" dirty="0">
                        <a:latin typeface="Times New Roman"/>
                        <a:ea typeface="Calibri"/>
                        <a:cs typeface="Times New Roman CYR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 CYR"/>
                        </a:rPr>
                        <a:t>О</a:t>
                      </a:r>
                      <a:endParaRPr lang="ru-RU" sz="1400" dirty="0">
                        <a:latin typeface="Times New Roman"/>
                        <a:ea typeface="Calibri"/>
                        <a:cs typeface="Times New Roman CYR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endParaRPr lang="ru-RU" sz="1400" dirty="0">
                        <a:latin typeface="Times New Roman"/>
                        <a:ea typeface="Calibri"/>
                        <a:cs typeface="Times New Roman CYR"/>
                      </a:endParaRPr>
                    </a:p>
                  </a:txBody>
                  <a:tcPr marL="68494" marR="68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338125" y="5284009"/>
            <a:ext cx="44709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 – ответственный</a:t>
            </a:r>
          </a:p>
          <a:p>
            <a:r>
              <a:rPr lang="ru-RU" dirty="0" smtClean="0"/>
              <a:t>У</a:t>
            </a:r>
            <a:r>
              <a:rPr lang="ru-RU" dirty="0" smtClean="0"/>
              <a:t>-  утверждающий</a:t>
            </a:r>
          </a:p>
          <a:p>
            <a:r>
              <a:rPr lang="ru-RU" dirty="0" smtClean="0"/>
              <a:t>И- исполнитель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769512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3571</TotalTime>
  <Words>682</Words>
  <Application>Microsoft Office PowerPoint</Application>
  <PresentationFormat>Экран (4:3)</PresentationFormat>
  <Paragraphs>166</Paragraphs>
  <Slides>10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Игорь</cp:lastModifiedBy>
  <cp:revision>345</cp:revision>
  <dcterms:created xsi:type="dcterms:W3CDTF">2012-03-15T07:34:45Z</dcterms:created>
  <dcterms:modified xsi:type="dcterms:W3CDTF">2020-09-03T18:14:02Z</dcterms:modified>
</cp:coreProperties>
</file>